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89" d="100"/>
          <a:sy n="89" d="100"/>
        </p:scale>
        <p:origin x="-2322" y="-51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6"/>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3B82A6DE-7704-42DC-8E1B-B0A639EDACF7}" type="datetimeFigureOut">
              <a:rPr lang="fr-FR" smtClean="0"/>
              <a:pPr/>
              <a:t>28/06/2016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4D513D9-C57E-4B54-88DD-46EE8478F96F}"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B82A6DE-7704-42DC-8E1B-B0A639EDACF7}" type="datetimeFigureOut">
              <a:rPr lang="fr-FR" smtClean="0"/>
              <a:pPr/>
              <a:t>28/06/2016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4D513D9-C57E-4B54-88DD-46EE8478F96F}"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4972049" y="366713"/>
            <a:ext cx="1543051" cy="780097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342901" y="366713"/>
            <a:ext cx="4476751" cy="780097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B82A6DE-7704-42DC-8E1B-B0A639EDACF7}" type="datetimeFigureOut">
              <a:rPr lang="fr-FR" smtClean="0"/>
              <a:pPr/>
              <a:t>28/06/2016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4D513D9-C57E-4B54-88DD-46EE8478F96F}"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B82A6DE-7704-42DC-8E1B-B0A639EDACF7}" type="datetimeFigureOut">
              <a:rPr lang="fr-FR" smtClean="0"/>
              <a:pPr/>
              <a:t>28/06/2016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4D513D9-C57E-4B54-88DD-46EE8478F96F}"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3B82A6DE-7704-42DC-8E1B-B0A639EDACF7}" type="datetimeFigureOut">
              <a:rPr lang="fr-FR" smtClean="0"/>
              <a:pPr/>
              <a:t>28/06/2016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4D513D9-C57E-4B54-88DD-46EE8478F96F}"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342901" y="2133601"/>
            <a:ext cx="3009900" cy="6034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3505201" y="2133601"/>
            <a:ext cx="3009900" cy="6034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3B82A6DE-7704-42DC-8E1B-B0A639EDACF7}" type="datetimeFigureOut">
              <a:rPr lang="fr-FR" smtClean="0"/>
              <a:pPr/>
              <a:t>28/06/2016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4D513D9-C57E-4B54-88DD-46EE8478F96F}"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3B82A6DE-7704-42DC-8E1B-B0A639EDACF7}" type="datetimeFigureOut">
              <a:rPr lang="fr-FR" smtClean="0"/>
              <a:pPr/>
              <a:t>28/06/2016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4D513D9-C57E-4B54-88DD-46EE8478F96F}"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3B82A6DE-7704-42DC-8E1B-B0A639EDACF7}" type="datetimeFigureOut">
              <a:rPr lang="fr-FR" smtClean="0"/>
              <a:pPr/>
              <a:t>28/06/2016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4D513D9-C57E-4B54-88DD-46EE8478F96F}"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B82A6DE-7704-42DC-8E1B-B0A639EDACF7}" type="datetimeFigureOut">
              <a:rPr lang="fr-FR" smtClean="0"/>
              <a:pPr/>
              <a:t>28/06/2016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4D513D9-C57E-4B54-88DD-46EE8478F96F}"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1"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3B82A6DE-7704-42DC-8E1B-B0A639EDACF7}" type="datetimeFigureOut">
              <a:rPr lang="fr-FR" smtClean="0"/>
              <a:pPr/>
              <a:t>28/06/2016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4D513D9-C57E-4B54-88DD-46EE8478F96F}"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1"/>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3B82A6DE-7704-42DC-8E1B-B0A639EDACF7}" type="datetimeFigureOut">
              <a:rPr lang="fr-FR" smtClean="0"/>
              <a:pPr/>
              <a:t>28/06/2016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4D513D9-C57E-4B54-88DD-46EE8478F96F}"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82A6DE-7704-42DC-8E1B-B0A639EDACF7}" type="datetimeFigureOut">
              <a:rPr lang="fr-FR" smtClean="0"/>
              <a:pPr/>
              <a:t>28/06/2016</a:t>
            </a:fld>
            <a:endParaRPr lang="fr-FR"/>
          </a:p>
        </p:txBody>
      </p:sp>
      <p:sp>
        <p:nvSpPr>
          <p:cNvPr id="5" name="Espace réservé du pied de page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D513D9-C57E-4B54-88DD-46EE8478F96F}"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eg"/></Relationships>
</file>

<file path=ppt/slides/_rels/slide2.xml.rels><?xml version="1.0" encoding="UTF-8" standalone="yes"?>
<Relationships xmlns="http://schemas.openxmlformats.org/package/2006/relationships"><Relationship Id="rId8" Type="http://schemas.openxmlformats.org/officeDocument/2006/relationships/image" Target="../media/image14.jpeg"/><Relationship Id="rId3" Type="http://schemas.openxmlformats.org/officeDocument/2006/relationships/image" Target="../media/image10.jpeg"/><Relationship Id="rId7" Type="http://schemas.openxmlformats.org/officeDocument/2006/relationships/image" Target="../media/image13.jpeg"/><Relationship Id="rId2" Type="http://schemas.openxmlformats.org/officeDocument/2006/relationships/image" Target="../media/image9.jpeg"/><Relationship Id="rId1" Type="http://schemas.openxmlformats.org/officeDocument/2006/relationships/slideLayout" Target="../slideLayouts/slideLayout2.xml"/><Relationship Id="rId6" Type="http://schemas.openxmlformats.org/officeDocument/2006/relationships/image" Target="../media/image12.jpeg"/><Relationship Id="rId5" Type="http://schemas.openxmlformats.org/officeDocument/2006/relationships/image" Target="../media/image8.jpeg"/><Relationship Id="rId4" Type="http://schemas.openxmlformats.org/officeDocument/2006/relationships/image" Target="../media/image11.jpeg"/><Relationship Id="rId9" Type="http://schemas.openxmlformats.org/officeDocument/2006/relationships/image" Target="../media/image1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27"/>
          <p:cNvSpPr/>
          <p:nvPr/>
        </p:nvSpPr>
        <p:spPr>
          <a:xfrm>
            <a:off x="690440" y="214290"/>
            <a:ext cx="3952998" cy="6286544"/>
          </a:xfrm>
          <a:prstGeom prst="rect">
            <a:avLst/>
          </a:prstGeom>
          <a:solidFill>
            <a:schemeClr val="accent3">
              <a:lumMod val="50000"/>
            </a:schemeClr>
          </a:solidFill>
          <a:ln w="60325">
            <a:solidFill>
              <a:schemeClr val="accent3">
                <a:lumMod val="60000"/>
                <a:lumOff val="40000"/>
              </a:schemeClr>
            </a:solidFill>
          </a:ln>
          <a:scene3d>
            <a:camera prst="orthographicFront"/>
            <a:lightRig rig="threePt" dir="t"/>
          </a:scene3d>
          <a:sp3d>
            <a:bevelT w="139700" prst="cross"/>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9" name="Rectangle 28"/>
          <p:cNvSpPr/>
          <p:nvPr/>
        </p:nvSpPr>
        <p:spPr>
          <a:xfrm>
            <a:off x="833316" y="357166"/>
            <a:ext cx="3643338" cy="6000792"/>
          </a:xfrm>
          <a:prstGeom prst="rect">
            <a:avLst/>
          </a:prstGeom>
          <a:solidFill>
            <a:schemeClr val="bg2">
              <a:lumMod val="75000"/>
            </a:schemeClr>
          </a:solidFill>
          <a:ln w="50800">
            <a:solidFill>
              <a:schemeClr val="bg2">
                <a:lumMod val="75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6" name="Rectangle 25"/>
          <p:cNvSpPr/>
          <p:nvPr/>
        </p:nvSpPr>
        <p:spPr>
          <a:xfrm>
            <a:off x="4714876" y="214290"/>
            <a:ext cx="3952998" cy="6286544"/>
          </a:xfrm>
          <a:prstGeom prst="rect">
            <a:avLst/>
          </a:prstGeom>
          <a:solidFill>
            <a:schemeClr val="accent3">
              <a:lumMod val="50000"/>
            </a:schemeClr>
          </a:solidFill>
          <a:ln w="60325">
            <a:solidFill>
              <a:schemeClr val="accent3">
                <a:lumMod val="60000"/>
                <a:lumOff val="40000"/>
              </a:schemeClr>
            </a:solidFill>
          </a:ln>
          <a:scene3d>
            <a:camera prst="orthographicFront"/>
            <a:lightRig rig="threePt" dir="t"/>
          </a:scene3d>
          <a:sp3d>
            <a:bevelT w="139700" prst="cross"/>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7" name="Rectangle 26"/>
          <p:cNvSpPr/>
          <p:nvPr/>
        </p:nvSpPr>
        <p:spPr>
          <a:xfrm>
            <a:off x="4857752" y="357166"/>
            <a:ext cx="3643338" cy="6000792"/>
          </a:xfrm>
          <a:prstGeom prst="rect">
            <a:avLst/>
          </a:prstGeom>
          <a:solidFill>
            <a:schemeClr val="bg2">
              <a:lumMod val="75000"/>
            </a:schemeClr>
          </a:solidFill>
          <a:ln w="50800">
            <a:solidFill>
              <a:schemeClr val="bg2">
                <a:lumMod val="75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0" name="ZoneTexte 29"/>
          <p:cNvSpPr txBox="1"/>
          <p:nvPr/>
        </p:nvSpPr>
        <p:spPr>
          <a:xfrm>
            <a:off x="857224" y="1428736"/>
            <a:ext cx="3500462" cy="954107"/>
          </a:xfrm>
          <a:prstGeom prst="rect">
            <a:avLst/>
          </a:prstGeom>
          <a:noFill/>
          <a:scene3d>
            <a:camera prst="orthographicFront"/>
            <a:lightRig rig="threePt" dir="t"/>
          </a:scene3d>
          <a:sp3d>
            <a:bevelT/>
          </a:sp3d>
        </p:spPr>
        <p:txBody>
          <a:bodyPr wrap="square" rtlCol="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rtl="1"/>
            <a:r>
              <a:rPr lang="ar-TN" sz="2800" b="1" i="1" dirty="0" smtClean="0">
                <a:ln/>
                <a:solidFill>
                  <a:schemeClr val="accent3">
                    <a:lumMod val="50000"/>
                  </a:schemeClr>
                </a:solidFill>
                <a:latin typeface="Andalus" pitchFamily="18" charset="-78"/>
                <a:cs typeface="Andalus" pitchFamily="18" charset="-78"/>
              </a:rPr>
              <a:t>حماية الثروة الغابية والمحاصيل الزراعية من الحرائق</a:t>
            </a:r>
            <a:endParaRPr lang="fr-FR" sz="2800" b="1" i="1" dirty="0">
              <a:ln/>
              <a:solidFill>
                <a:schemeClr val="accent3">
                  <a:lumMod val="50000"/>
                </a:schemeClr>
              </a:solidFill>
              <a:latin typeface="Andalus" pitchFamily="18" charset="-78"/>
              <a:cs typeface="Andalus" pitchFamily="18" charset="-78"/>
            </a:endParaRPr>
          </a:p>
        </p:txBody>
      </p:sp>
      <p:pic>
        <p:nvPicPr>
          <p:cNvPr id="33" name="Picture 12" descr="NSIGLEFB"/>
          <p:cNvPicPr>
            <a:picLocks noChangeAspect="1" noChangeArrowheads="1"/>
          </p:cNvPicPr>
          <p:nvPr/>
        </p:nvPicPr>
        <p:blipFill>
          <a:blip r:embed="rId2" cstate="print"/>
          <a:srcRect/>
          <a:stretch>
            <a:fillRect/>
          </a:stretch>
        </p:blipFill>
        <p:spPr bwMode="auto">
          <a:xfrm>
            <a:off x="3714744" y="704151"/>
            <a:ext cx="357190" cy="510271"/>
          </a:xfrm>
          <a:prstGeom prst="rect">
            <a:avLst/>
          </a:prstGeom>
          <a:ln>
            <a:noFill/>
          </a:ln>
          <a:effectLst>
            <a:outerShdw blurRad="190500" algn="tl" rotWithShape="0">
              <a:srgbClr val="000000">
                <a:alpha val="70000"/>
              </a:srgbClr>
            </a:outerShdw>
          </a:effectLst>
          <a:scene3d>
            <a:camera prst="orthographicFront"/>
            <a:lightRig rig="threePt" dir="t"/>
          </a:scene3d>
          <a:sp3d>
            <a:bevelT/>
          </a:sp3d>
        </p:spPr>
      </p:pic>
      <p:sp>
        <p:nvSpPr>
          <p:cNvPr id="40" name="Rectangle 39"/>
          <p:cNvSpPr/>
          <p:nvPr/>
        </p:nvSpPr>
        <p:spPr>
          <a:xfrm>
            <a:off x="5000628" y="5500702"/>
            <a:ext cx="3357554" cy="584775"/>
          </a:xfrm>
          <a:prstGeom prst="rect">
            <a:avLst/>
          </a:prstGeom>
        </p:spPr>
        <p:txBody>
          <a:bodyPr wrap="square">
            <a:spAutoFit/>
          </a:bodyPr>
          <a:lstStyle/>
          <a:p>
            <a:pPr algn="ctr" rtl="1">
              <a:buClr>
                <a:srgbClr val="C00000"/>
              </a:buClr>
            </a:pPr>
            <a:r>
              <a:rPr lang="ar-TN" sz="1600" b="1" dirty="0" smtClean="0">
                <a:ln w="12700">
                  <a:solidFill>
                    <a:schemeClr val="tx2">
                      <a:satMod val="155000"/>
                    </a:schemeClr>
                  </a:solidFill>
                  <a:prstDash val="solid"/>
                </a:ln>
                <a:solidFill>
                  <a:schemeClr val="bg2">
                    <a:lumMod val="10000"/>
                  </a:schemeClr>
                </a:solidFill>
                <a:effectLst>
                  <a:outerShdw blurRad="41275" dist="20320" dir="1800000" algn="tl" rotWithShape="0">
                    <a:srgbClr val="000000">
                      <a:alpha val="40000"/>
                    </a:srgbClr>
                  </a:outerShdw>
                </a:effectLst>
                <a:latin typeface="Andalus" pitchFamily="18" charset="-78"/>
                <a:cs typeface="Andalus" pitchFamily="18" charset="-78"/>
              </a:rPr>
              <a:t>عند اندلاع حريق بغابة اتصل بالحماية المدنية على الرقم 198 أو بأقرب برج مراقبة متواجد بالغابة.</a:t>
            </a:r>
          </a:p>
        </p:txBody>
      </p:sp>
      <p:sp>
        <p:nvSpPr>
          <p:cNvPr id="43" name="Accolades 42"/>
          <p:cNvSpPr/>
          <p:nvPr/>
        </p:nvSpPr>
        <p:spPr>
          <a:xfrm>
            <a:off x="5072066" y="5443558"/>
            <a:ext cx="3214710" cy="700086"/>
          </a:xfrm>
          <a:prstGeom prst="bracePair">
            <a:avLst/>
          </a:prstGeom>
          <a:ln w="73025"/>
          <a:effectLst>
            <a:outerShdw blurRad="50800" dist="38100" dir="10800000" algn="r" rotWithShape="0">
              <a:prstClr val="black">
                <a:alpha val="40000"/>
              </a:prstClr>
            </a:outerShdw>
          </a:effectLst>
          <a:scene3d>
            <a:camera prst="orthographicFront"/>
            <a:lightRig rig="threePt" dir="t"/>
          </a:scene3d>
          <a:sp3d>
            <a:bevelT prst="angle"/>
          </a:sp3d>
        </p:spPr>
        <p:style>
          <a:lnRef idx="2">
            <a:schemeClr val="accent2"/>
          </a:lnRef>
          <a:fillRef idx="0">
            <a:schemeClr val="accent2"/>
          </a:fillRef>
          <a:effectRef idx="1">
            <a:schemeClr val="accent2"/>
          </a:effectRef>
          <a:fontRef idx="minor">
            <a:schemeClr val="tx1"/>
          </a:fontRef>
        </p:style>
        <p:txBody>
          <a:bodyPr rtlCol="0" anchor="ctr"/>
          <a:lstStyle/>
          <a:p>
            <a:pPr algn="ctr"/>
            <a:endParaRPr lang="fr-FR"/>
          </a:p>
        </p:txBody>
      </p:sp>
      <p:sp>
        <p:nvSpPr>
          <p:cNvPr id="16" name="ZoneTexte 15"/>
          <p:cNvSpPr txBox="1"/>
          <p:nvPr/>
        </p:nvSpPr>
        <p:spPr>
          <a:xfrm>
            <a:off x="6000760" y="4044269"/>
            <a:ext cx="2428892" cy="1384995"/>
          </a:xfrm>
          <a:prstGeom prst="rect">
            <a:avLst/>
          </a:prstGeom>
          <a:noFill/>
        </p:spPr>
        <p:txBody>
          <a:bodyPr wrap="square" rtlCol="0">
            <a:spAutoFit/>
          </a:bodyPr>
          <a:lstStyle/>
          <a:p>
            <a:pPr algn="r" rtl="1">
              <a:buClr>
                <a:srgbClr val="C00000"/>
              </a:buClr>
              <a:buFont typeface="Wingdings" pitchFamily="2" charset="2"/>
              <a:buChar char="ü"/>
            </a:pPr>
            <a:r>
              <a:rPr lang="ar-TN" sz="1400" dirty="0" smtClean="0">
                <a:latin typeface="Andalus" pitchFamily="18" charset="-78"/>
                <a:cs typeface="Andalus" pitchFamily="18" charset="-78"/>
              </a:rPr>
              <a:t>مهاجمة النار من جهة اتجاه الريح.</a:t>
            </a:r>
          </a:p>
          <a:p>
            <a:pPr algn="r" rtl="1">
              <a:buClr>
                <a:srgbClr val="C00000"/>
              </a:buClr>
              <a:buFont typeface="Wingdings" pitchFamily="2" charset="2"/>
              <a:buChar char="ü"/>
            </a:pPr>
            <a:r>
              <a:rPr lang="ar-TN" sz="1400" dirty="0" smtClean="0">
                <a:latin typeface="Andalus" pitchFamily="18" charset="-78"/>
                <a:cs typeface="Andalus" pitchFamily="18" charset="-78"/>
              </a:rPr>
              <a:t>بداية إطفاء الحريق من الأمام وعلى قاعدة اشتعال النار.</a:t>
            </a:r>
          </a:p>
          <a:p>
            <a:pPr algn="r" rtl="1">
              <a:buClr>
                <a:srgbClr val="C00000"/>
              </a:buClr>
              <a:buFont typeface="Wingdings" pitchFamily="2" charset="2"/>
              <a:buChar char="ü"/>
            </a:pPr>
            <a:r>
              <a:rPr lang="ar-TN" sz="1400" dirty="0" smtClean="0">
                <a:latin typeface="Andalus" pitchFamily="18" charset="-78"/>
                <a:cs typeface="Andalus" pitchFamily="18" charset="-78"/>
              </a:rPr>
              <a:t>البقاء على عين المكان تحسبا لعودة اشتعال النار</a:t>
            </a:r>
          </a:p>
          <a:p>
            <a:pPr algn="r" rtl="1">
              <a:buClr>
                <a:srgbClr val="C00000"/>
              </a:buClr>
            </a:pPr>
            <a:endParaRPr lang="fr-FR" sz="1400" dirty="0">
              <a:latin typeface="Andalus" pitchFamily="18" charset="-78"/>
              <a:cs typeface="Andalus" pitchFamily="18" charset="-78"/>
            </a:endParaRPr>
          </a:p>
        </p:txBody>
      </p:sp>
      <p:sp>
        <p:nvSpPr>
          <p:cNvPr id="17" name="Rectangle 16"/>
          <p:cNvSpPr/>
          <p:nvPr/>
        </p:nvSpPr>
        <p:spPr>
          <a:xfrm>
            <a:off x="5857884" y="3528956"/>
            <a:ext cx="1823219" cy="400110"/>
          </a:xfrm>
          <a:prstGeom prst="rect">
            <a:avLst/>
          </a:prstGeom>
        </p:spPr>
        <p:txBody>
          <a:bodyPr wrap="square">
            <a:spAutoFit/>
          </a:bodyPr>
          <a:lstStyle/>
          <a:p>
            <a:pPr algn="just" rtl="1"/>
            <a:r>
              <a:rPr lang="ar-TN" sz="2000" b="1" dirty="0" smtClean="0">
                <a:solidFill>
                  <a:srgbClr val="C00000"/>
                </a:solidFill>
                <a:latin typeface="Andalus" pitchFamily="18" charset="-78"/>
                <a:cs typeface="Andalus" pitchFamily="18" charset="-78"/>
              </a:rPr>
              <a:t>طريقة إطفاء النار</a:t>
            </a:r>
          </a:p>
        </p:txBody>
      </p:sp>
      <p:pic>
        <p:nvPicPr>
          <p:cNvPr id="18" name="Picture 2" descr="F:\ \اخماد حريق بمزرعة.jpg"/>
          <p:cNvPicPr>
            <a:picLocks noChangeAspect="1" noChangeArrowheads="1"/>
          </p:cNvPicPr>
          <p:nvPr/>
        </p:nvPicPr>
        <p:blipFill>
          <a:blip r:embed="rId3" cstate="print"/>
          <a:srcRect/>
          <a:stretch>
            <a:fillRect/>
          </a:stretch>
        </p:blipFill>
        <p:spPr bwMode="auto">
          <a:xfrm>
            <a:off x="4929191" y="4000504"/>
            <a:ext cx="1285883" cy="1238258"/>
          </a:xfrm>
          <a:prstGeom prst="rect">
            <a:avLst/>
          </a:prstGeom>
          <a:ln>
            <a:solidFill>
              <a:srgbClr val="C00000"/>
            </a:solidFill>
          </a:ln>
          <a:effectLst>
            <a:outerShdw blurRad="292100" dist="139700" dir="2700000" algn="tl" rotWithShape="0">
              <a:srgbClr val="333333">
                <a:alpha val="65000"/>
              </a:srgbClr>
            </a:outerShdw>
          </a:effectLst>
          <a:scene3d>
            <a:camera prst="orthographicFront"/>
            <a:lightRig rig="threePt" dir="t"/>
          </a:scene3d>
          <a:sp3d>
            <a:bevelT w="139700" prst="cross"/>
          </a:sp3d>
        </p:spPr>
      </p:pic>
      <p:sp>
        <p:nvSpPr>
          <p:cNvPr id="19" name="ZoneTexte 18"/>
          <p:cNvSpPr txBox="1"/>
          <p:nvPr/>
        </p:nvSpPr>
        <p:spPr>
          <a:xfrm>
            <a:off x="4857752" y="428604"/>
            <a:ext cx="1928826" cy="954107"/>
          </a:xfrm>
          <a:prstGeom prst="rect">
            <a:avLst/>
          </a:prstGeom>
          <a:noFill/>
        </p:spPr>
        <p:txBody>
          <a:bodyPr wrap="square" rtlCol="0">
            <a:spAutoFit/>
          </a:bodyPr>
          <a:lstStyle/>
          <a:p>
            <a:pPr algn="justLow" rtl="1">
              <a:buClr>
                <a:schemeClr val="accent3">
                  <a:lumMod val="50000"/>
                </a:schemeClr>
              </a:buClr>
              <a:buFont typeface="Wingdings" pitchFamily="2" charset="2"/>
              <a:buChar char="q"/>
            </a:pPr>
            <a:r>
              <a:rPr lang="ar-TN" sz="1400" dirty="0" smtClean="0">
                <a:latin typeface="Andalus" pitchFamily="18" charset="-78"/>
                <a:cs typeface="Andalus" pitchFamily="18" charset="-78"/>
              </a:rPr>
              <a:t>يجب توفير جرار فلاحي مجهز بمحراث قرب آلة الحصاد للقيام بخطوط حرث للفصل بين مكان اندلاع الحريق وبقية المزارع.</a:t>
            </a:r>
            <a:endParaRPr lang="fr-FR" sz="1400" dirty="0">
              <a:latin typeface="Andalus" pitchFamily="18" charset="-78"/>
              <a:cs typeface="Andalus" pitchFamily="18" charset="-78"/>
            </a:endParaRPr>
          </a:p>
        </p:txBody>
      </p:sp>
      <p:sp>
        <p:nvSpPr>
          <p:cNvPr id="20" name="ZoneTexte 19"/>
          <p:cNvSpPr txBox="1"/>
          <p:nvPr/>
        </p:nvSpPr>
        <p:spPr>
          <a:xfrm>
            <a:off x="6500826" y="2143116"/>
            <a:ext cx="2000264" cy="523220"/>
          </a:xfrm>
          <a:prstGeom prst="rect">
            <a:avLst/>
          </a:prstGeom>
          <a:noFill/>
        </p:spPr>
        <p:txBody>
          <a:bodyPr wrap="square" rtlCol="0">
            <a:spAutoFit/>
          </a:bodyPr>
          <a:lstStyle/>
          <a:p>
            <a:pPr algn="justLow" rtl="1">
              <a:buClr>
                <a:schemeClr val="accent3">
                  <a:lumMod val="50000"/>
                </a:schemeClr>
              </a:buClr>
              <a:buFont typeface="Wingdings" pitchFamily="2" charset="2"/>
              <a:buChar char="q"/>
            </a:pPr>
            <a:r>
              <a:rPr lang="ar-TN" sz="1400" dirty="0" smtClean="0">
                <a:latin typeface="Andalus" pitchFamily="18" charset="-78"/>
                <a:cs typeface="Andalus" pitchFamily="18" charset="-78"/>
              </a:rPr>
              <a:t>قم بتهيئة أماكن بيضاء حول البيادر وأكوام التبن والقرط.</a:t>
            </a:r>
            <a:endParaRPr lang="fr-FR" sz="1400" dirty="0">
              <a:latin typeface="Andalus" pitchFamily="18" charset="-78"/>
              <a:cs typeface="Andalus" pitchFamily="18" charset="-78"/>
            </a:endParaRPr>
          </a:p>
        </p:txBody>
      </p:sp>
      <p:sp>
        <p:nvSpPr>
          <p:cNvPr id="21" name="ZoneTexte 20"/>
          <p:cNvSpPr txBox="1"/>
          <p:nvPr/>
        </p:nvSpPr>
        <p:spPr>
          <a:xfrm>
            <a:off x="6500826" y="1619896"/>
            <a:ext cx="2000264" cy="523220"/>
          </a:xfrm>
          <a:prstGeom prst="rect">
            <a:avLst/>
          </a:prstGeom>
          <a:noFill/>
        </p:spPr>
        <p:txBody>
          <a:bodyPr wrap="square" rtlCol="0">
            <a:spAutoFit/>
          </a:bodyPr>
          <a:lstStyle/>
          <a:p>
            <a:pPr algn="justLow" rtl="1">
              <a:buClr>
                <a:schemeClr val="accent3">
                  <a:lumMod val="50000"/>
                </a:schemeClr>
              </a:buClr>
              <a:buFont typeface="Wingdings" pitchFamily="2" charset="2"/>
              <a:buChar char="q"/>
            </a:pPr>
            <a:r>
              <a:rPr lang="ar-TN" sz="1400" dirty="0" smtClean="0">
                <a:latin typeface="Andalus" pitchFamily="18" charset="-78"/>
                <a:cs typeface="Andalus" pitchFamily="18" charset="-78"/>
              </a:rPr>
              <a:t>افصل أكوام التبن والقرط عن بعضها بمسافة لا تقل عن 30م.</a:t>
            </a:r>
            <a:endParaRPr lang="fr-FR" sz="1400" dirty="0">
              <a:latin typeface="Andalus" pitchFamily="18" charset="-78"/>
              <a:cs typeface="Andalus" pitchFamily="18" charset="-78"/>
            </a:endParaRPr>
          </a:p>
        </p:txBody>
      </p:sp>
      <p:sp>
        <p:nvSpPr>
          <p:cNvPr id="22" name="ZoneTexte 21"/>
          <p:cNvSpPr txBox="1"/>
          <p:nvPr/>
        </p:nvSpPr>
        <p:spPr>
          <a:xfrm>
            <a:off x="6500826" y="2690336"/>
            <a:ext cx="2000264" cy="738664"/>
          </a:xfrm>
          <a:prstGeom prst="rect">
            <a:avLst/>
          </a:prstGeom>
          <a:noFill/>
        </p:spPr>
        <p:txBody>
          <a:bodyPr wrap="square" rtlCol="0">
            <a:spAutoFit/>
          </a:bodyPr>
          <a:lstStyle/>
          <a:p>
            <a:pPr algn="justLow" rtl="1">
              <a:buClr>
                <a:schemeClr val="accent3">
                  <a:lumMod val="50000"/>
                </a:schemeClr>
              </a:buClr>
              <a:buFont typeface="Wingdings" pitchFamily="2" charset="2"/>
              <a:buChar char="q"/>
            </a:pPr>
            <a:r>
              <a:rPr lang="ar-TN" sz="1400" dirty="0" smtClean="0">
                <a:latin typeface="Andalus" pitchFamily="18" charset="-78"/>
                <a:cs typeface="Andalus" pitchFamily="18" charset="-78"/>
              </a:rPr>
              <a:t>لا تقوم بترصيف أكوام التبن والقرط تحت الأسلاك الكهربائية وخاصة ذات الضغط العالي</a:t>
            </a:r>
            <a:endParaRPr lang="fr-FR" sz="1400" dirty="0">
              <a:latin typeface="Andalus" pitchFamily="18" charset="-78"/>
              <a:cs typeface="Andalus" pitchFamily="18" charset="-78"/>
            </a:endParaRPr>
          </a:p>
        </p:txBody>
      </p:sp>
      <p:pic>
        <p:nvPicPr>
          <p:cNvPr id="2051" name="Picture 3" descr="C:\Users\pc\Desktop\Mensi Yosra\mensi yosra hjh\cover.jpg"/>
          <p:cNvPicPr>
            <a:picLocks noChangeAspect="1" noChangeArrowheads="1"/>
          </p:cNvPicPr>
          <p:nvPr/>
        </p:nvPicPr>
        <p:blipFill>
          <a:blip r:embed="rId4"/>
          <a:srcRect t="53707"/>
          <a:stretch>
            <a:fillRect/>
          </a:stretch>
        </p:blipFill>
        <p:spPr bwMode="auto">
          <a:xfrm>
            <a:off x="1071538" y="4071942"/>
            <a:ext cx="3143272" cy="1857388"/>
          </a:xfrm>
          <a:prstGeom prst="rect">
            <a:avLst/>
          </a:prstGeom>
          <a:noFill/>
          <a:ln w="50800">
            <a:solidFill>
              <a:schemeClr val="accent3">
                <a:lumMod val="60000"/>
                <a:lumOff val="40000"/>
              </a:schemeClr>
            </a:solidFill>
          </a:ln>
          <a:scene3d>
            <a:camera prst="orthographicFront"/>
            <a:lightRig rig="threePt" dir="t"/>
          </a:scene3d>
          <a:sp3d>
            <a:bevelT/>
          </a:sp3d>
        </p:spPr>
      </p:pic>
      <p:pic>
        <p:nvPicPr>
          <p:cNvPr id="2052" name="Picture 4" descr="C:\Users\pc\Desktop\Mensi Yosra\mensi yosra hjh\RUSSIA_-_Wheat_burning.jpg"/>
          <p:cNvPicPr>
            <a:picLocks noChangeAspect="1" noChangeArrowheads="1"/>
          </p:cNvPicPr>
          <p:nvPr/>
        </p:nvPicPr>
        <p:blipFill>
          <a:blip r:embed="rId5"/>
          <a:srcRect t="9008"/>
          <a:stretch>
            <a:fillRect/>
          </a:stretch>
        </p:blipFill>
        <p:spPr bwMode="auto">
          <a:xfrm>
            <a:off x="1071538" y="2571744"/>
            <a:ext cx="3143272" cy="1443168"/>
          </a:xfrm>
          <a:prstGeom prst="rect">
            <a:avLst/>
          </a:prstGeom>
          <a:noFill/>
          <a:ln w="50800">
            <a:solidFill>
              <a:schemeClr val="accent3">
                <a:lumMod val="60000"/>
                <a:lumOff val="40000"/>
              </a:schemeClr>
            </a:solidFill>
          </a:ln>
          <a:scene3d>
            <a:camera prst="orthographicFront"/>
            <a:lightRig rig="threePt" dir="t"/>
          </a:scene3d>
          <a:sp3d>
            <a:bevelT/>
          </a:sp3d>
        </p:spPr>
      </p:pic>
      <p:pic>
        <p:nvPicPr>
          <p:cNvPr id="38" name="Picture 2" descr="C:\Users\pc\Desktop\mensi yosra\YOSRA\544532_449179321770359_1847184408_n.jpg"/>
          <p:cNvPicPr>
            <a:picLocks noChangeAspect="1" noChangeArrowheads="1"/>
          </p:cNvPicPr>
          <p:nvPr/>
        </p:nvPicPr>
        <p:blipFill>
          <a:blip r:embed="rId6" cstate="print"/>
          <a:srcRect l="11495" t="1318" r="8147" b="15010"/>
          <a:stretch>
            <a:fillRect/>
          </a:stretch>
        </p:blipFill>
        <p:spPr bwMode="auto">
          <a:xfrm>
            <a:off x="857224" y="5665603"/>
            <a:ext cx="518250" cy="593829"/>
          </a:xfrm>
          <a:prstGeom prst="rect">
            <a:avLst/>
          </a:prstGeom>
          <a:ln>
            <a:solidFill>
              <a:srgbClr val="C00000"/>
            </a:solidFill>
          </a:ln>
          <a:effectLst>
            <a:outerShdw blurRad="292100" dist="139700" dir="2700000" algn="tl" rotWithShape="0">
              <a:srgbClr val="333333">
                <a:alpha val="65000"/>
              </a:srgbClr>
            </a:outerShdw>
          </a:effectLst>
          <a:scene3d>
            <a:camera prst="orthographicFront"/>
            <a:lightRig rig="threePt" dir="t"/>
          </a:scene3d>
          <a:sp3d>
            <a:bevelT/>
          </a:sp3d>
        </p:spPr>
      </p:pic>
      <p:sp>
        <p:nvSpPr>
          <p:cNvPr id="39" name="ZoneTexte 38"/>
          <p:cNvSpPr txBox="1"/>
          <p:nvPr/>
        </p:nvSpPr>
        <p:spPr>
          <a:xfrm>
            <a:off x="785786" y="5643578"/>
            <a:ext cx="571504" cy="307777"/>
          </a:xfrm>
          <a:prstGeom prst="rect">
            <a:avLst/>
          </a:prstGeom>
          <a:noFill/>
        </p:spPr>
        <p:txBody>
          <a:bodyPr wrap="square" rtlCol="0">
            <a:spAutoFit/>
          </a:bodyPr>
          <a:lstStyle/>
          <a:p>
            <a:r>
              <a:rPr lang="fr-FR" sz="1400" b="1" i="1" dirty="0" smtClean="0">
                <a:solidFill>
                  <a:srgbClr val="FF0000"/>
                </a:solidFill>
                <a:effectLst>
                  <a:outerShdw blurRad="38100" dist="38100" dir="2700000" algn="tl">
                    <a:srgbClr val="000000">
                      <a:alpha val="43137"/>
                    </a:srgbClr>
                  </a:outerShdw>
                </a:effectLst>
              </a:rPr>
              <a:t>198</a:t>
            </a:r>
            <a:endParaRPr lang="fr-FR" sz="1400" b="1" i="1" dirty="0">
              <a:solidFill>
                <a:srgbClr val="FF0000"/>
              </a:solidFill>
              <a:effectLst>
                <a:outerShdw blurRad="38100" dist="38100" dir="2700000" algn="tl">
                  <a:srgbClr val="000000">
                    <a:alpha val="43137"/>
                  </a:srgbClr>
                </a:outerShdw>
              </a:effectLst>
            </a:endParaRPr>
          </a:p>
        </p:txBody>
      </p:sp>
      <p:pic>
        <p:nvPicPr>
          <p:cNvPr id="2053" name="Picture 5" descr="C:\Users\pc\Desktop\Mensi Yosra\mensi yosra hjh\agriculture-tunisie-13062011.jpg"/>
          <p:cNvPicPr>
            <a:picLocks noChangeAspect="1" noChangeArrowheads="1"/>
          </p:cNvPicPr>
          <p:nvPr/>
        </p:nvPicPr>
        <p:blipFill>
          <a:blip r:embed="rId7"/>
          <a:srcRect t="53750" r="50000"/>
          <a:stretch>
            <a:fillRect/>
          </a:stretch>
        </p:blipFill>
        <p:spPr bwMode="auto">
          <a:xfrm>
            <a:off x="4929190" y="2571744"/>
            <a:ext cx="1571636" cy="928694"/>
          </a:xfrm>
          <a:prstGeom prst="rect">
            <a:avLst/>
          </a:prstGeom>
          <a:noFill/>
          <a:scene3d>
            <a:camera prst="orthographicFront"/>
            <a:lightRig rig="threePt" dir="t"/>
          </a:scene3d>
          <a:sp3d>
            <a:bevelT w="139700" prst="cross"/>
          </a:sp3d>
        </p:spPr>
      </p:pic>
      <p:pic>
        <p:nvPicPr>
          <p:cNvPr id="2054" name="Picture 6" descr="C:\Users\pc\Desktop\Mensi Yosra\mensi yosra hjh\mawssim-hassad-2013-el-aioun-3.jpg"/>
          <p:cNvPicPr>
            <a:picLocks noChangeAspect="1" noChangeArrowheads="1"/>
          </p:cNvPicPr>
          <p:nvPr/>
        </p:nvPicPr>
        <p:blipFill>
          <a:blip r:embed="rId8"/>
          <a:srcRect/>
          <a:stretch>
            <a:fillRect/>
          </a:stretch>
        </p:blipFill>
        <p:spPr bwMode="auto">
          <a:xfrm>
            <a:off x="4929190" y="1571612"/>
            <a:ext cx="1571636" cy="928694"/>
          </a:xfrm>
          <a:prstGeom prst="rect">
            <a:avLst/>
          </a:prstGeom>
          <a:noFill/>
          <a:scene3d>
            <a:camera prst="orthographicFront"/>
            <a:lightRig rig="threePt" dir="t"/>
          </a:scene3d>
          <a:sp3d>
            <a:bevelT w="139700" prst="cross"/>
          </a:sp3d>
        </p:spPr>
      </p:pic>
      <p:sp>
        <p:nvSpPr>
          <p:cNvPr id="32" name="Rectangle 31"/>
          <p:cNvSpPr/>
          <p:nvPr/>
        </p:nvSpPr>
        <p:spPr>
          <a:xfrm>
            <a:off x="2928926" y="357166"/>
            <a:ext cx="1928826" cy="369332"/>
          </a:xfrm>
          <a:prstGeom prst="rect">
            <a:avLst/>
          </a:prstGeom>
        </p:spPr>
        <p:txBody>
          <a:bodyPr wrap="square">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rtl="1"/>
            <a:r>
              <a:rPr lang="ar-TN" sz="900" b="1" cap="all" dirty="0" smtClean="0">
                <a:ln w="0"/>
                <a:effectLst>
                  <a:reflection blurRad="12700" stA="50000" endPos="50000" dist="5000" dir="5400000" sy="-100000" rotWithShape="0"/>
                </a:effectLst>
                <a:latin typeface="Andalus" pitchFamily="18" charset="-78"/>
                <a:cs typeface="Andalus" pitchFamily="18" charset="-78"/>
              </a:rPr>
              <a:t>وزارة الداخلية</a:t>
            </a:r>
          </a:p>
          <a:p>
            <a:pPr algn="ctr" rtl="1"/>
            <a:r>
              <a:rPr lang="ar-TN" sz="900" b="1" cap="all" dirty="0" smtClean="0">
                <a:ln w="0"/>
                <a:effectLst>
                  <a:reflection blurRad="12700" stA="50000" endPos="50000" dist="5000" dir="5400000" sy="-100000" rotWithShape="0"/>
                </a:effectLst>
                <a:latin typeface="Andalus" pitchFamily="18" charset="-78"/>
                <a:cs typeface="Andalus" pitchFamily="18" charset="-78"/>
              </a:rPr>
              <a:t>الديوان الوطني للحماية المدنية</a:t>
            </a:r>
            <a:endParaRPr lang="fr-FR" sz="900" b="1" cap="all" dirty="0">
              <a:ln w="0"/>
              <a:effectLst>
                <a:reflection blurRad="12700" stA="50000" endPos="50000" dist="5000" dir="5400000" sy="-100000" rotWithShape="0"/>
              </a:effectLst>
              <a:latin typeface="Andalus" pitchFamily="18" charset="-78"/>
              <a:cs typeface="Andalus" pitchFamily="18" charset="-78"/>
            </a:endParaRPr>
          </a:p>
        </p:txBody>
      </p:sp>
      <p:sp>
        <p:nvSpPr>
          <p:cNvPr id="34" name="Rectangle 33"/>
          <p:cNvSpPr/>
          <p:nvPr/>
        </p:nvSpPr>
        <p:spPr>
          <a:xfrm>
            <a:off x="500034" y="357166"/>
            <a:ext cx="1928826" cy="369332"/>
          </a:xfrm>
          <a:prstGeom prst="rect">
            <a:avLst/>
          </a:prstGeom>
        </p:spPr>
        <p:txBody>
          <a:bodyPr wrap="square">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rtl="1"/>
            <a:r>
              <a:rPr lang="ar-TN" sz="900" b="1" cap="all" dirty="0" smtClean="0">
                <a:ln w="0"/>
                <a:effectLst>
                  <a:reflection blurRad="12700" stA="50000" endPos="50000" dist="5000" dir="5400000" sy="-100000" rotWithShape="0"/>
                </a:effectLst>
                <a:latin typeface="Andalus" pitchFamily="18" charset="-78"/>
                <a:cs typeface="Andalus" pitchFamily="18" charset="-78"/>
              </a:rPr>
              <a:t>وزارة الفلاحة</a:t>
            </a:r>
          </a:p>
          <a:p>
            <a:pPr algn="ctr" rtl="1"/>
            <a:r>
              <a:rPr lang="ar-TN" sz="900" b="1" cap="all" dirty="0" smtClean="0">
                <a:ln w="0"/>
                <a:effectLst>
                  <a:reflection blurRad="12700" stA="50000" endPos="50000" dist="5000" dir="5400000" sy="-100000" rotWithShape="0"/>
                </a:effectLst>
                <a:latin typeface="Andalus" pitchFamily="18" charset="-78"/>
                <a:cs typeface="Andalus" pitchFamily="18" charset="-78"/>
              </a:rPr>
              <a:t>وكالة الإرشاد والتكوين </a:t>
            </a:r>
            <a:r>
              <a:rPr lang="ar-TN" sz="900" b="1" cap="all" dirty="0" err="1" smtClean="0">
                <a:ln w="0"/>
                <a:effectLst>
                  <a:reflection blurRad="12700" stA="50000" endPos="50000" dist="5000" dir="5400000" sy="-100000" rotWithShape="0"/>
                </a:effectLst>
                <a:latin typeface="Andalus" pitchFamily="18" charset="-78"/>
                <a:cs typeface="Andalus" pitchFamily="18" charset="-78"/>
              </a:rPr>
              <a:t>الفلاحي</a:t>
            </a:r>
            <a:endParaRPr lang="fr-FR" sz="900" b="1" cap="all" dirty="0">
              <a:ln w="0"/>
              <a:effectLst>
                <a:reflection blurRad="12700" stA="50000" endPos="50000" dist="5000" dir="5400000" sy="-100000" rotWithShape="0"/>
              </a:effectLst>
              <a:latin typeface="Andalus" pitchFamily="18" charset="-78"/>
              <a:cs typeface="Andalus" pitchFamily="18" charset="-78"/>
            </a:endParaRPr>
          </a:p>
        </p:txBody>
      </p:sp>
      <p:pic>
        <p:nvPicPr>
          <p:cNvPr id="2050" name="Picture 2" descr="C:\Users\pc\Desktop\Mensi Yosra\mensi yosra hjh\موسم-الحرث-والبذر-بولاية-سطيف.jpg"/>
          <p:cNvPicPr>
            <a:picLocks noChangeAspect="1" noChangeArrowheads="1"/>
          </p:cNvPicPr>
          <p:nvPr/>
        </p:nvPicPr>
        <p:blipFill>
          <a:blip r:embed="rId9"/>
          <a:srcRect/>
          <a:stretch>
            <a:fillRect/>
          </a:stretch>
        </p:blipFill>
        <p:spPr bwMode="auto">
          <a:xfrm>
            <a:off x="6884118" y="428604"/>
            <a:ext cx="1545534" cy="1071570"/>
          </a:xfrm>
          <a:prstGeom prst="rect">
            <a:avLst/>
          </a:prstGeom>
          <a:noFill/>
          <a:scene3d>
            <a:camera prst="orthographicFront"/>
            <a:lightRig rig="threePt" dir="t"/>
          </a:scene3d>
          <a:sp3d>
            <a:bevelT w="139700" prst="cross"/>
          </a:sp3d>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714876" y="214290"/>
            <a:ext cx="3952998" cy="6286544"/>
          </a:xfrm>
          <a:prstGeom prst="rect">
            <a:avLst/>
          </a:prstGeom>
          <a:solidFill>
            <a:schemeClr val="accent3">
              <a:lumMod val="50000"/>
            </a:schemeClr>
          </a:solidFill>
          <a:ln w="60325">
            <a:solidFill>
              <a:schemeClr val="accent3">
                <a:lumMod val="60000"/>
                <a:lumOff val="40000"/>
              </a:schemeClr>
            </a:solidFill>
          </a:ln>
          <a:scene3d>
            <a:camera prst="orthographicFront"/>
            <a:lightRig rig="threePt" dir="t"/>
          </a:scene3d>
          <a:sp3d>
            <a:bevelT w="139700" prst="cross"/>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4"/>
          <p:cNvSpPr/>
          <p:nvPr/>
        </p:nvSpPr>
        <p:spPr>
          <a:xfrm>
            <a:off x="4857752" y="357166"/>
            <a:ext cx="3643338" cy="6000792"/>
          </a:xfrm>
          <a:prstGeom prst="rect">
            <a:avLst/>
          </a:prstGeom>
          <a:solidFill>
            <a:schemeClr val="bg2">
              <a:lumMod val="75000"/>
            </a:schemeClr>
          </a:solidFill>
          <a:ln w="50800">
            <a:solidFill>
              <a:schemeClr val="bg2">
                <a:lumMod val="75000"/>
              </a:schemeClr>
            </a:solidFill>
          </a:ln>
          <a:scene3d>
            <a:camera prst="orthographicFront"/>
            <a:lightRig rig="threePt" dir="t"/>
          </a:scene3d>
          <a:sp3d>
            <a:bevelT w="139700" prst="cross"/>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Rectangle 5"/>
          <p:cNvSpPr/>
          <p:nvPr/>
        </p:nvSpPr>
        <p:spPr>
          <a:xfrm>
            <a:off x="690440" y="214290"/>
            <a:ext cx="3952998" cy="6286544"/>
          </a:xfrm>
          <a:prstGeom prst="rect">
            <a:avLst/>
          </a:prstGeom>
          <a:solidFill>
            <a:schemeClr val="accent3">
              <a:lumMod val="50000"/>
            </a:schemeClr>
          </a:solidFill>
          <a:ln w="60325">
            <a:solidFill>
              <a:schemeClr val="accent3">
                <a:lumMod val="60000"/>
                <a:lumOff val="40000"/>
              </a:schemeClr>
            </a:solidFill>
          </a:ln>
          <a:scene3d>
            <a:camera prst="orthographicFront"/>
            <a:lightRig rig="threePt" dir="t"/>
          </a:scene3d>
          <a:sp3d>
            <a:bevelT w="139700" prst="cross"/>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ctangle 6"/>
          <p:cNvSpPr/>
          <p:nvPr/>
        </p:nvSpPr>
        <p:spPr>
          <a:xfrm>
            <a:off x="809408" y="357166"/>
            <a:ext cx="3643338" cy="6000792"/>
          </a:xfrm>
          <a:prstGeom prst="rect">
            <a:avLst/>
          </a:prstGeom>
          <a:solidFill>
            <a:schemeClr val="bg2">
              <a:lumMod val="75000"/>
            </a:schemeClr>
          </a:solidFill>
          <a:ln w="50800">
            <a:solidFill>
              <a:schemeClr val="bg2">
                <a:lumMod val="75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49" name="Rectangle 1"/>
          <p:cNvSpPr>
            <a:spLocks noChangeArrowheads="1"/>
          </p:cNvSpPr>
          <p:nvPr/>
        </p:nvSpPr>
        <p:spPr bwMode="auto">
          <a:xfrm>
            <a:off x="4929190" y="472369"/>
            <a:ext cx="3500462" cy="1384995"/>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1400" b="1" strike="noStrike" cap="none" normalizeH="0" baseline="0" dirty="0" smtClean="0">
                <a:ln>
                  <a:noFill/>
                </a:ln>
                <a:solidFill>
                  <a:schemeClr val="accent2">
                    <a:lumMod val="50000"/>
                  </a:schemeClr>
                </a:solidFill>
                <a:latin typeface="Agency FB" pitchFamily="34" charset="0"/>
                <a:ea typeface="Times New Roman" pitchFamily="18" charset="0"/>
                <a:cs typeface="Arabic Typesetting" pitchFamily="66" charset="-78"/>
              </a:rPr>
              <a:t>يمثّل قطاع الغابات والمراعي ثروة طبيعية ذات مصلحة وطنية كبرى إذ يساهم في إقرار التوازن البيئي والبيولوجي للبلاد والحدّ من تأثيرات تغيّر المناخ حيث يلعب دورا أساسيا في حماية أديم الأرض من الانجراف ومقاومة التصحّر والمحافظة على الأحياء البرية</a:t>
            </a:r>
            <a:r>
              <a:rPr kumimoji="0" lang="ar-TN" sz="1400" b="1" strike="noStrike" cap="none" normalizeH="0" baseline="0" dirty="0" smtClean="0">
                <a:ln>
                  <a:noFill/>
                </a:ln>
                <a:solidFill>
                  <a:schemeClr val="accent2">
                    <a:lumMod val="50000"/>
                  </a:schemeClr>
                </a:solidFill>
                <a:latin typeface="Agency FB" pitchFamily="34" charset="0"/>
                <a:ea typeface="Times New Roman" pitchFamily="18" charset="0"/>
                <a:cs typeface="Arabic Typesetting" pitchFamily="66" charset="-78"/>
              </a:rPr>
              <a:t>،</a:t>
            </a:r>
            <a:r>
              <a:rPr kumimoji="0" lang="ar-SA" sz="1400" b="1" strike="noStrike" cap="none" normalizeH="0" baseline="0" dirty="0" smtClean="0">
                <a:ln>
                  <a:noFill/>
                </a:ln>
                <a:solidFill>
                  <a:schemeClr val="accent2">
                    <a:lumMod val="50000"/>
                  </a:schemeClr>
                </a:solidFill>
                <a:latin typeface="Agency FB" pitchFamily="34" charset="0"/>
                <a:ea typeface="Times New Roman" pitchFamily="18" charset="0"/>
                <a:cs typeface="Arabic Typesetting" pitchFamily="66" charset="-78"/>
              </a:rPr>
              <a:t> وبالإضافة لمنافعه البيئية</a:t>
            </a:r>
            <a:r>
              <a:rPr kumimoji="0" lang="ar-TN" sz="1400" b="1" strike="noStrike" cap="none" normalizeH="0" baseline="0" dirty="0" smtClean="0">
                <a:ln>
                  <a:noFill/>
                </a:ln>
                <a:solidFill>
                  <a:schemeClr val="accent2">
                    <a:lumMod val="50000"/>
                  </a:schemeClr>
                </a:solidFill>
                <a:latin typeface="Agency FB" pitchFamily="34" charset="0"/>
                <a:ea typeface="Times New Roman" pitchFamily="18" charset="0"/>
                <a:cs typeface="Arabic Typesetting" pitchFamily="66" charset="-78"/>
              </a:rPr>
              <a:t>.فتعدد الحرائق في مزارع الحبوب والعلف بسبب الإهمال وعدم الانتباه، ينجر عنه </a:t>
            </a:r>
            <a:r>
              <a:rPr kumimoji="0" lang="ar-TN" sz="1400" b="1" strike="noStrike" cap="none" normalizeH="0" dirty="0" smtClean="0">
                <a:ln>
                  <a:noFill/>
                </a:ln>
                <a:solidFill>
                  <a:schemeClr val="accent2">
                    <a:lumMod val="50000"/>
                  </a:schemeClr>
                </a:solidFill>
                <a:latin typeface="Agency FB" pitchFamily="34" charset="0"/>
                <a:ea typeface="Times New Roman" pitchFamily="18" charset="0"/>
                <a:cs typeface="Arabic Typesetting" pitchFamily="66" charset="-78"/>
              </a:rPr>
              <a:t>خسائر باهضة على المحاصيل الزراعية.لهذا يجب اتخاذ الاحتياطات الضرورية وتطبيق التدابير الوقائية اللازمة لحماية المحاصيل من الإتلاف.</a:t>
            </a:r>
            <a:endParaRPr kumimoji="0" lang="fr-FR" sz="1400" b="1" strike="noStrike" cap="none" normalizeH="0" baseline="0" dirty="0" smtClean="0">
              <a:ln>
                <a:noFill/>
              </a:ln>
              <a:solidFill>
                <a:schemeClr val="accent2">
                  <a:lumMod val="50000"/>
                </a:schemeClr>
              </a:solidFill>
              <a:latin typeface="Agency FB" pitchFamily="34" charset="0"/>
              <a:cs typeface="Arabic Typesetting" pitchFamily="66" charset="-78"/>
            </a:endParaRPr>
          </a:p>
        </p:txBody>
      </p:sp>
      <p:sp>
        <p:nvSpPr>
          <p:cNvPr id="15" name="ZoneTexte 14"/>
          <p:cNvSpPr txBox="1"/>
          <p:nvPr/>
        </p:nvSpPr>
        <p:spPr>
          <a:xfrm>
            <a:off x="5953740" y="1988098"/>
            <a:ext cx="1547218" cy="369332"/>
          </a:xfrm>
          <a:prstGeom prst="rect">
            <a:avLst/>
          </a:prstGeom>
        </p:spPr>
        <p:style>
          <a:lnRef idx="0">
            <a:schemeClr val="accent3"/>
          </a:lnRef>
          <a:fillRef idx="3">
            <a:schemeClr val="accent3"/>
          </a:fillRef>
          <a:effectRef idx="3">
            <a:schemeClr val="accent3"/>
          </a:effectRef>
          <a:fontRef idx="minor">
            <a:schemeClr val="lt1"/>
          </a:fontRef>
        </p:style>
        <p:txBody>
          <a:bodyPr wrap="none" rtlCol="0">
            <a:spAutoFit/>
          </a:bodyPr>
          <a:lstStyle/>
          <a:p>
            <a:pPr algn="r" rtl="1"/>
            <a:r>
              <a:rPr lang="ar-TN" dirty="0" smtClean="0">
                <a:solidFill>
                  <a:schemeClr val="tx1">
                    <a:lumMod val="95000"/>
                    <a:lumOff val="5000"/>
                  </a:schemeClr>
                </a:solidFill>
                <a:latin typeface="Andalus" pitchFamily="18" charset="-78"/>
                <a:cs typeface="Andalus" pitchFamily="18" charset="-78"/>
              </a:rPr>
              <a:t>لتفادي حريق بغابة</a:t>
            </a:r>
            <a:endParaRPr lang="fr-FR" dirty="0">
              <a:solidFill>
                <a:schemeClr val="tx1">
                  <a:lumMod val="95000"/>
                  <a:lumOff val="5000"/>
                </a:schemeClr>
              </a:solidFill>
              <a:latin typeface="Andalus" pitchFamily="18" charset="-78"/>
              <a:cs typeface="Andalus" pitchFamily="18" charset="-78"/>
            </a:endParaRPr>
          </a:p>
        </p:txBody>
      </p:sp>
      <p:sp>
        <p:nvSpPr>
          <p:cNvPr id="17" name="ZoneTexte 16"/>
          <p:cNvSpPr txBox="1"/>
          <p:nvPr/>
        </p:nvSpPr>
        <p:spPr>
          <a:xfrm>
            <a:off x="5857884" y="2714620"/>
            <a:ext cx="2658334" cy="738664"/>
          </a:xfrm>
          <a:prstGeom prst="rect">
            <a:avLst/>
          </a:prstGeom>
          <a:noFill/>
        </p:spPr>
        <p:txBody>
          <a:bodyPr wrap="square" rtlCol="0">
            <a:spAutoFit/>
          </a:bodyPr>
          <a:lstStyle/>
          <a:p>
            <a:pPr algn="justLow" rtl="1">
              <a:buClr>
                <a:srgbClr val="C00000"/>
              </a:buClr>
              <a:buFont typeface="Wingdings" pitchFamily="2" charset="2"/>
              <a:buChar char="q"/>
            </a:pPr>
            <a:r>
              <a:rPr lang="ar-TN" sz="1400" dirty="0" smtClean="0">
                <a:latin typeface="Andalus" pitchFamily="18" charset="-78"/>
                <a:cs typeface="Andalus" pitchFamily="18" charset="-78"/>
              </a:rPr>
              <a:t>عدم استعمال المردومة داخل الغابة.</a:t>
            </a:r>
          </a:p>
          <a:p>
            <a:pPr algn="justLow" rtl="1">
              <a:buClr>
                <a:srgbClr val="C00000"/>
              </a:buClr>
              <a:buFont typeface="Wingdings" pitchFamily="2" charset="2"/>
              <a:buChar char="q"/>
            </a:pPr>
            <a:endParaRPr lang="ar-TN" sz="1400" dirty="0" smtClean="0">
              <a:latin typeface="Andalus" pitchFamily="18" charset="-78"/>
              <a:cs typeface="Andalus" pitchFamily="18" charset="-78"/>
            </a:endParaRPr>
          </a:p>
          <a:p>
            <a:pPr algn="justLow" rtl="1">
              <a:buClr>
                <a:srgbClr val="C00000"/>
              </a:buClr>
              <a:buFont typeface="Wingdings" pitchFamily="2" charset="2"/>
              <a:buChar char="q"/>
            </a:pPr>
            <a:endParaRPr lang="fr-FR" sz="1400" dirty="0">
              <a:latin typeface="Andalus" pitchFamily="18" charset="-78"/>
              <a:cs typeface="Andalus" pitchFamily="18" charset="-78"/>
            </a:endParaRPr>
          </a:p>
        </p:txBody>
      </p:sp>
      <p:sp>
        <p:nvSpPr>
          <p:cNvPr id="13" name="ZoneTexte 12"/>
          <p:cNvSpPr txBox="1"/>
          <p:nvPr/>
        </p:nvSpPr>
        <p:spPr>
          <a:xfrm>
            <a:off x="1357290" y="487900"/>
            <a:ext cx="2401619" cy="369332"/>
          </a:xfrm>
          <a:prstGeom prst="rect">
            <a:avLst/>
          </a:prstGeom>
        </p:spPr>
        <p:style>
          <a:lnRef idx="0">
            <a:schemeClr val="accent3"/>
          </a:lnRef>
          <a:fillRef idx="3">
            <a:schemeClr val="accent3"/>
          </a:fillRef>
          <a:effectRef idx="3">
            <a:schemeClr val="accent3"/>
          </a:effectRef>
          <a:fontRef idx="minor">
            <a:schemeClr val="lt1"/>
          </a:fontRef>
        </p:style>
        <p:txBody>
          <a:bodyPr wrap="none" rtlCol="0">
            <a:spAutoFit/>
          </a:bodyPr>
          <a:lstStyle/>
          <a:p>
            <a:pPr algn="r" rtl="1"/>
            <a:r>
              <a:rPr lang="ar-TN" dirty="0" smtClean="0">
                <a:solidFill>
                  <a:schemeClr val="tx1">
                    <a:lumMod val="95000"/>
                    <a:lumOff val="5000"/>
                  </a:schemeClr>
                </a:solidFill>
                <a:latin typeface="Andalus" pitchFamily="18" charset="-78"/>
                <a:cs typeface="Andalus" pitchFamily="18" charset="-78"/>
              </a:rPr>
              <a:t>لتفادي حريق بالمحاصيل الزراعية</a:t>
            </a:r>
            <a:endParaRPr lang="fr-FR" dirty="0">
              <a:solidFill>
                <a:schemeClr val="tx1">
                  <a:lumMod val="95000"/>
                  <a:lumOff val="5000"/>
                </a:schemeClr>
              </a:solidFill>
              <a:latin typeface="Andalus" pitchFamily="18" charset="-78"/>
              <a:cs typeface="Andalus" pitchFamily="18" charset="-78"/>
            </a:endParaRPr>
          </a:p>
        </p:txBody>
      </p:sp>
      <p:sp>
        <p:nvSpPr>
          <p:cNvPr id="14" name="ZoneTexte 13"/>
          <p:cNvSpPr txBox="1"/>
          <p:nvPr/>
        </p:nvSpPr>
        <p:spPr>
          <a:xfrm>
            <a:off x="785786" y="1000108"/>
            <a:ext cx="1643074" cy="1169551"/>
          </a:xfrm>
          <a:prstGeom prst="rect">
            <a:avLst/>
          </a:prstGeom>
          <a:noFill/>
        </p:spPr>
        <p:txBody>
          <a:bodyPr wrap="square" rtlCol="0">
            <a:spAutoFit/>
          </a:bodyPr>
          <a:lstStyle/>
          <a:p>
            <a:pPr algn="justLow" rtl="1">
              <a:buClr>
                <a:schemeClr val="accent3">
                  <a:lumMod val="50000"/>
                </a:schemeClr>
              </a:buClr>
              <a:buFont typeface="Wingdings" pitchFamily="2" charset="2"/>
              <a:buChar char="q"/>
            </a:pPr>
            <a:r>
              <a:rPr lang="ar-TN" sz="1400" dirty="0" smtClean="0">
                <a:latin typeface="Andalus" pitchFamily="18" charset="-78"/>
                <a:cs typeface="Andalus" pitchFamily="18" charset="-78"/>
              </a:rPr>
              <a:t>تأكد من صلوحية آلات الحصاد والجرارات الفلاحية والاعتناء بإدامتها وتشحيمها قبل الشروع في عمليات الحصاد.</a:t>
            </a:r>
            <a:endParaRPr lang="fr-FR" sz="1400" dirty="0">
              <a:latin typeface="Andalus" pitchFamily="18" charset="-78"/>
              <a:cs typeface="Andalus" pitchFamily="18" charset="-78"/>
            </a:endParaRPr>
          </a:p>
        </p:txBody>
      </p:sp>
      <p:pic>
        <p:nvPicPr>
          <p:cNvPr id="16" name="Picture 2" descr="C:\Documents and Settings\versus11\Bureau\حرائق\0c32474e6cf00d.jpg"/>
          <p:cNvPicPr>
            <a:picLocks noChangeAspect="1" noChangeArrowheads="1"/>
          </p:cNvPicPr>
          <p:nvPr/>
        </p:nvPicPr>
        <p:blipFill>
          <a:blip r:embed="rId2" cstate="print"/>
          <a:srcRect/>
          <a:stretch>
            <a:fillRect/>
          </a:stretch>
        </p:blipFill>
        <p:spPr bwMode="auto">
          <a:xfrm>
            <a:off x="4929190" y="2500306"/>
            <a:ext cx="1285884" cy="1000132"/>
          </a:xfrm>
          <a:prstGeom prst="rect">
            <a:avLst/>
          </a:prstGeom>
          <a:noFill/>
          <a:scene3d>
            <a:camera prst="orthographicFront"/>
            <a:lightRig rig="threePt" dir="t"/>
          </a:scene3d>
          <a:sp3d>
            <a:bevelT w="139700" prst="cross"/>
          </a:sp3d>
        </p:spPr>
      </p:pic>
      <p:sp>
        <p:nvSpPr>
          <p:cNvPr id="18" name="ZoneTexte 17"/>
          <p:cNvSpPr txBox="1"/>
          <p:nvPr/>
        </p:nvSpPr>
        <p:spPr>
          <a:xfrm>
            <a:off x="1928794" y="2334276"/>
            <a:ext cx="2500330" cy="523220"/>
          </a:xfrm>
          <a:prstGeom prst="rect">
            <a:avLst/>
          </a:prstGeom>
          <a:noFill/>
        </p:spPr>
        <p:txBody>
          <a:bodyPr wrap="square" rtlCol="0">
            <a:spAutoFit/>
          </a:bodyPr>
          <a:lstStyle/>
          <a:p>
            <a:pPr algn="justLow" rtl="1">
              <a:buClr>
                <a:schemeClr val="accent3">
                  <a:lumMod val="50000"/>
                </a:schemeClr>
              </a:buClr>
              <a:buFont typeface="Wingdings" pitchFamily="2" charset="2"/>
              <a:buChar char="q"/>
            </a:pPr>
            <a:r>
              <a:rPr lang="ar-TN" sz="1400" dirty="0" smtClean="0">
                <a:latin typeface="Andalus" pitchFamily="18" charset="-78"/>
                <a:cs typeface="Andalus" pitchFamily="18" charset="-78"/>
              </a:rPr>
              <a:t>قم بتجهيز آلات الحصاد والجرارات بقوارير إطفاء نوع الرذاذ المائي.</a:t>
            </a:r>
            <a:endParaRPr lang="fr-FR" sz="1400" dirty="0">
              <a:latin typeface="Andalus" pitchFamily="18" charset="-78"/>
              <a:cs typeface="Andalus" pitchFamily="18" charset="-78"/>
            </a:endParaRPr>
          </a:p>
        </p:txBody>
      </p:sp>
      <p:sp>
        <p:nvSpPr>
          <p:cNvPr id="19" name="ZoneTexte 18"/>
          <p:cNvSpPr txBox="1"/>
          <p:nvPr/>
        </p:nvSpPr>
        <p:spPr>
          <a:xfrm>
            <a:off x="2071670" y="2834342"/>
            <a:ext cx="2357454" cy="523220"/>
          </a:xfrm>
          <a:prstGeom prst="rect">
            <a:avLst/>
          </a:prstGeom>
          <a:noFill/>
        </p:spPr>
        <p:txBody>
          <a:bodyPr wrap="square" rtlCol="0">
            <a:spAutoFit/>
          </a:bodyPr>
          <a:lstStyle/>
          <a:p>
            <a:pPr algn="justLow" rtl="1">
              <a:buClr>
                <a:schemeClr val="accent3">
                  <a:lumMod val="50000"/>
                </a:schemeClr>
              </a:buClr>
              <a:buFont typeface="Wingdings" pitchFamily="2" charset="2"/>
              <a:buChar char="q"/>
            </a:pPr>
            <a:r>
              <a:rPr lang="ar-TN" sz="1400" dirty="0" smtClean="0">
                <a:latin typeface="Andalus" pitchFamily="18" charset="-78"/>
                <a:cs typeface="Andalus" pitchFamily="18" charset="-78"/>
              </a:rPr>
              <a:t>قم بتركيب غطاء أنبوب تصريف الدخان لآلات الحصاد والعربات الفلاحية.</a:t>
            </a:r>
            <a:endParaRPr lang="fr-FR" sz="1400" dirty="0">
              <a:latin typeface="Andalus" pitchFamily="18" charset="-78"/>
              <a:cs typeface="Andalus" pitchFamily="18" charset="-78"/>
            </a:endParaRPr>
          </a:p>
        </p:txBody>
      </p:sp>
      <p:sp>
        <p:nvSpPr>
          <p:cNvPr id="20" name="ZoneTexte 19"/>
          <p:cNvSpPr txBox="1"/>
          <p:nvPr/>
        </p:nvSpPr>
        <p:spPr>
          <a:xfrm>
            <a:off x="785786" y="3714752"/>
            <a:ext cx="1857388" cy="1169551"/>
          </a:xfrm>
          <a:prstGeom prst="rect">
            <a:avLst/>
          </a:prstGeom>
          <a:noFill/>
        </p:spPr>
        <p:txBody>
          <a:bodyPr wrap="square" rtlCol="0">
            <a:spAutoFit/>
          </a:bodyPr>
          <a:lstStyle/>
          <a:p>
            <a:pPr algn="justLow" rtl="1">
              <a:buClr>
                <a:schemeClr val="accent3">
                  <a:lumMod val="50000"/>
                </a:schemeClr>
              </a:buClr>
              <a:buFont typeface="Wingdings" pitchFamily="2" charset="2"/>
              <a:buChar char="q"/>
            </a:pPr>
            <a:r>
              <a:rPr lang="ar-TN" sz="1400" dirty="0" smtClean="0">
                <a:latin typeface="Andalus" pitchFamily="18" charset="-78"/>
                <a:cs typeface="Andalus" pitchFamily="18" charset="-78"/>
              </a:rPr>
              <a:t>بادر بحصاد الأماكن الفلاحية المجاورة للطرقات العامة والمسالك والسكك الحديدية وحرثها بعد ذلك مباشرة.</a:t>
            </a:r>
            <a:endParaRPr lang="fr-FR" sz="1400" dirty="0">
              <a:latin typeface="Andalus" pitchFamily="18" charset="-78"/>
              <a:cs typeface="Andalus" pitchFamily="18" charset="-78"/>
            </a:endParaRPr>
          </a:p>
        </p:txBody>
      </p:sp>
      <p:sp>
        <p:nvSpPr>
          <p:cNvPr id="21" name="ZoneTexte 20"/>
          <p:cNvSpPr txBox="1"/>
          <p:nvPr/>
        </p:nvSpPr>
        <p:spPr>
          <a:xfrm>
            <a:off x="4857752" y="5357826"/>
            <a:ext cx="1928826" cy="738664"/>
          </a:xfrm>
          <a:prstGeom prst="rect">
            <a:avLst/>
          </a:prstGeom>
          <a:noFill/>
        </p:spPr>
        <p:txBody>
          <a:bodyPr wrap="square" rtlCol="0">
            <a:spAutoFit/>
          </a:bodyPr>
          <a:lstStyle/>
          <a:p>
            <a:pPr algn="justLow" rtl="1">
              <a:buClr>
                <a:srgbClr val="C00000"/>
              </a:buClr>
              <a:buFont typeface="Wingdings" pitchFamily="2" charset="2"/>
              <a:buChar char="q"/>
            </a:pPr>
            <a:r>
              <a:rPr lang="ar-TN" sz="1400" dirty="0" smtClean="0">
                <a:latin typeface="Andalus" pitchFamily="18" charset="-78"/>
                <a:cs typeface="Andalus" pitchFamily="18" charset="-78"/>
              </a:rPr>
              <a:t>عدم التدخين وخاصة على سواق العربات الفلاحية داخل المزارع وأثناء عمليات الحصاد.</a:t>
            </a:r>
            <a:endParaRPr lang="fr-FR" sz="1400" dirty="0">
              <a:latin typeface="Andalus" pitchFamily="18" charset="-78"/>
              <a:cs typeface="Andalus" pitchFamily="18" charset="-78"/>
            </a:endParaRPr>
          </a:p>
        </p:txBody>
      </p:sp>
      <p:sp>
        <p:nvSpPr>
          <p:cNvPr id="22" name="ZoneTexte 21"/>
          <p:cNvSpPr txBox="1"/>
          <p:nvPr/>
        </p:nvSpPr>
        <p:spPr>
          <a:xfrm>
            <a:off x="2714612" y="5072074"/>
            <a:ext cx="1648798" cy="1169551"/>
          </a:xfrm>
          <a:prstGeom prst="rect">
            <a:avLst/>
          </a:prstGeom>
          <a:noFill/>
        </p:spPr>
        <p:txBody>
          <a:bodyPr wrap="square" rtlCol="0">
            <a:spAutoFit/>
          </a:bodyPr>
          <a:lstStyle/>
          <a:p>
            <a:pPr algn="justLow" rtl="1">
              <a:buClr>
                <a:schemeClr val="accent3">
                  <a:lumMod val="50000"/>
                </a:schemeClr>
              </a:buClr>
              <a:buFont typeface="Wingdings" pitchFamily="2" charset="2"/>
              <a:buChar char="q"/>
            </a:pPr>
            <a:r>
              <a:rPr lang="ar-TN" sz="1400" dirty="0" smtClean="0">
                <a:latin typeface="Andalus" pitchFamily="18" charset="-78"/>
                <a:cs typeface="Andalus" pitchFamily="18" charset="-78"/>
              </a:rPr>
              <a:t>قم بتقسيم كل قطعة ارض كبيرة إلى قطع صغيرة أثناء عمليات الحصاد لتحديد الخسائر عند بداية حريق.</a:t>
            </a:r>
            <a:endParaRPr lang="fr-FR" sz="1400" dirty="0">
              <a:latin typeface="Andalus" pitchFamily="18" charset="-78"/>
              <a:cs typeface="Andalus" pitchFamily="18" charset="-78"/>
            </a:endParaRPr>
          </a:p>
        </p:txBody>
      </p:sp>
      <p:sp>
        <p:nvSpPr>
          <p:cNvPr id="29" name="Rectangle 28"/>
          <p:cNvSpPr/>
          <p:nvPr/>
        </p:nvSpPr>
        <p:spPr>
          <a:xfrm>
            <a:off x="4786314" y="3571876"/>
            <a:ext cx="1928826" cy="523220"/>
          </a:xfrm>
          <a:prstGeom prst="rect">
            <a:avLst/>
          </a:prstGeom>
        </p:spPr>
        <p:txBody>
          <a:bodyPr wrap="square">
            <a:spAutoFit/>
          </a:bodyPr>
          <a:lstStyle/>
          <a:p>
            <a:pPr algn="justLow" rtl="1">
              <a:buClr>
                <a:srgbClr val="C00000"/>
              </a:buClr>
              <a:buFont typeface="Wingdings" pitchFamily="2" charset="2"/>
              <a:buChar char="q"/>
            </a:pPr>
            <a:r>
              <a:rPr lang="ar-TN" sz="1400" dirty="0" smtClean="0">
                <a:latin typeface="Andalus" pitchFamily="18" charset="-78"/>
                <a:cs typeface="Andalus" pitchFamily="18" charset="-78"/>
              </a:rPr>
              <a:t>احذر عند قطع العسل داخل الغابة باستعمال النار.</a:t>
            </a:r>
          </a:p>
        </p:txBody>
      </p:sp>
      <p:pic>
        <p:nvPicPr>
          <p:cNvPr id="1026" name="Picture 2" descr="C:\Users\pc\Desktop\Mensi Yosra\mensi yosra hjh\fire-extinguisher-illustration_23-2147500933.jpg"/>
          <p:cNvPicPr>
            <a:picLocks noChangeAspect="1" noChangeArrowheads="1"/>
          </p:cNvPicPr>
          <p:nvPr/>
        </p:nvPicPr>
        <p:blipFill>
          <a:blip r:embed="rId3" cstate="print"/>
          <a:srcRect l="27236" t="12859" r="32029" b="9265"/>
          <a:stretch>
            <a:fillRect/>
          </a:stretch>
        </p:blipFill>
        <p:spPr bwMode="auto">
          <a:xfrm>
            <a:off x="928662" y="2143116"/>
            <a:ext cx="857256" cy="1428760"/>
          </a:xfrm>
          <a:prstGeom prst="rect">
            <a:avLst/>
          </a:prstGeom>
          <a:ln>
            <a:noFill/>
          </a:ln>
          <a:effectLst>
            <a:softEdge rad="112500"/>
          </a:effectLst>
          <a:scene3d>
            <a:camera prst="orthographicFront"/>
            <a:lightRig rig="threePt" dir="t"/>
          </a:scene3d>
          <a:sp3d>
            <a:bevelT w="139700" prst="cross"/>
          </a:sp3d>
        </p:spPr>
      </p:pic>
      <p:pic>
        <p:nvPicPr>
          <p:cNvPr id="33" name="Picture 2" descr="C:\Users\pc\Desktop\Mensi Yosra\mensi yosra hjh\bigstock-No-Smoking-1453639_859790_large.jpg"/>
          <p:cNvPicPr>
            <a:picLocks noChangeAspect="1" noChangeArrowheads="1"/>
          </p:cNvPicPr>
          <p:nvPr/>
        </p:nvPicPr>
        <p:blipFill>
          <a:blip r:embed="rId4"/>
          <a:srcRect/>
          <a:stretch>
            <a:fillRect/>
          </a:stretch>
        </p:blipFill>
        <p:spPr bwMode="auto">
          <a:xfrm>
            <a:off x="6858016" y="5143512"/>
            <a:ext cx="1535917" cy="1095382"/>
          </a:xfrm>
          <a:prstGeom prst="rect">
            <a:avLst/>
          </a:prstGeom>
          <a:noFill/>
          <a:scene3d>
            <a:camera prst="orthographicFront"/>
            <a:lightRig rig="threePt" dir="t"/>
          </a:scene3d>
          <a:sp3d>
            <a:bevelT w="139700" prst="cross"/>
          </a:sp3d>
        </p:spPr>
      </p:pic>
      <p:pic>
        <p:nvPicPr>
          <p:cNvPr id="1027" name="Picture 3" descr="C:\Users\pc\Desktop\Mensi Yosra\mensi yosra hjh\موسم-الحرث-والبذر-بولاية-سطيف.jpg"/>
          <p:cNvPicPr>
            <a:picLocks noChangeAspect="1" noChangeArrowheads="1"/>
          </p:cNvPicPr>
          <p:nvPr/>
        </p:nvPicPr>
        <p:blipFill>
          <a:blip r:embed="rId5"/>
          <a:srcRect/>
          <a:stretch>
            <a:fillRect/>
          </a:stretch>
        </p:blipFill>
        <p:spPr bwMode="auto">
          <a:xfrm>
            <a:off x="857224" y="5000636"/>
            <a:ext cx="1714512" cy="1285884"/>
          </a:xfrm>
          <a:prstGeom prst="rect">
            <a:avLst/>
          </a:prstGeom>
          <a:noFill/>
          <a:scene3d>
            <a:camera prst="orthographicFront"/>
            <a:lightRig rig="threePt" dir="t"/>
          </a:scene3d>
          <a:sp3d>
            <a:bevelT w="139700" prst="cross"/>
          </a:sp3d>
        </p:spPr>
      </p:pic>
      <p:pic>
        <p:nvPicPr>
          <p:cNvPr id="1029" name="Picture 5" descr="C:\Users\pc\Desktop\Mensi Yosra\mensi yosra hjh\موسم-الحصاد_assabah.jpg"/>
          <p:cNvPicPr>
            <a:picLocks noChangeAspect="1" noChangeArrowheads="1"/>
          </p:cNvPicPr>
          <p:nvPr/>
        </p:nvPicPr>
        <p:blipFill>
          <a:blip r:embed="rId6"/>
          <a:srcRect/>
          <a:stretch>
            <a:fillRect/>
          </a:stretch>
        </p:blipFill>
        <p:spPr bwMode="auto">
          <a:xfrm>
            <a:off x="2643174" y="3571876"/>
            <a:ext cx="1714490" cy="1357322"/>
          </a:xfrm>
          <a:prstGeom prst="rect">
            <a:avLst/>
          </a:prstGeom>
          <a:noFill/>
          <a:scene3d>
            <a:camera prst="orthographicFront"/>
            <a:lightRig rig="threePt" dir="t"/>
          </a:scene3d>
          <a:sp3d>
            <a:bevelT w="139700" prst="cross"/>
          </a:sp3d>
        </p:spPr>
      </p:pic>
      <p:sp>
        <p:nvSpPr>
          <p:cNvPr id="34" name="Rectangle 33"/>
          <p:cNvSpPr/>
          <p:nvPr/>
        </p:nvSpPr>
        <p:spPr>
          <a:xfrm>
            <a:off x="6786578" y="4429132"/>
            <a:ext cx="1714512" cy="523220"/>
          </a:xfrm>
          <a:prstGeom prst="rect">
            <a:avLst/>
          </a:prstGeom>
        </p:spPr>
        <p:txBody>
          <a:bodyPr wrap="square">
            <a:spAutoFit/>
          </a:bodyPr>
          <a:lstStyle/>
          <a:p>
            <a:pPr algn="justLow" rtl="1">
              <a:buClr>
                <a:srgbClr val="C00000"/>
              </a:buClr>
              <a:buFont typeface="Wingdings" pitchFamily="2" charset="2"/>
              <a:buChar char="q"/>
            </a:pPr>
            <a:r>
              <a:rPr lang="ar-TN" sz="1400" dirty="0" smtClean="0">
                <a:latin typeface="Andalus" pitchFamily="18" charset="-78"/>
                <a:cs typeface="Andalus" pitchFamily="18" charset="-78"/>
              </a:rPr>
              <a:t>لا تشعل النار داخل الغابة لتفادي الحرائق</a:t>
            </a:r>
          </a:p>
        </p:txBody>
      </p:sp>
      <p:pic>
        <p:nvPicPr>
          <p:cNvPr id="1030" name="Picture 6" descr="C:\Users\pc\Desktop\Mensi Yosra\mensi yosra hjh\s4201424155737.jpg"/>
          <p:cNvPicPr>
            <a:picLocks noChangeAspect="1" noChangeArrowheads="1"/>
          </p:cNvPicPr>
          <p:nvPr/>
        </p:nvPicPr>
        <p:blipFill>
          <a:blip r:embed="rId7"/>
          <a:srcRect/>
          <a:stretch>
            <a:fillRect/>
          </a:stretch>
        </p:blipFill>
        <p:spPr bwMode="auto">
          <a:xfrm>
            <a:off x="4929191" y="4286256"/>
            <a:ext cx="1809750" cy="1071570"/>
          </a:xfrm>
          <a:prstGeom prst="rect">
            <a:avLst/>
          </a:prstGeom>
          <a:noFill/>
          <a:scene3d>
            <a:camera prst="orthographicFront"/>
            <a:lightRig rig="threePt" dir="t"/>
          </a:scene3d>
          <a:sp3d>
            <a:bevelT w="139700" prst="cross"/>
          </a:sp3d>
        </p:spPr>
      </p:pic>
      <p:pic>
        <p:nvPicPr>
          <p:cNvPr id="37" name="Picture 7" descr="C:\Users\pc\Desktop\Mensi Yosra\mensi yosra hjh\images.jpg"/>
          <p:cNvPicPr>
            <a:picLocks noChangeAspect="1" noChangeArrowheads="1"/>
          </p:cNvPicPr>
          <p:nvPr/>
        </p:nvPicPr>
        <p:blipFill>
          <a:blip r:embed="rId8"/>
          <a:srcRect/>
          <a:stretch>
            <a:fillRect/>
          </a:stretch>
        </p:blipFill>
        <p:spPr bwMode="auto">
          <a:xfrm>
            <a:off x="6715140" y="3143248"/>
            <a:ext cx="1671681" cy="1044801"/>
          </a:xfrm>
          <a:prstGeom prst="rect">
            <a:avLst/>
          </a:prstGeom>
          <a:noFill/>
          <a:scene3d>
            <a:camera prst="orthographicFront"/>
            <a:lightRig rig="threePt" dir="t"/>
          </a:scene3d>
          <a:sp3d>
            <a:bevelT w="139700" prst="cross"/>
          </a:sp3d>
        </p:spPr>
      </p:pic>
      <p:pic>
        <p:nvPicPr>
          <p:cNvPr id="3" name="Picture 3" descr="C:\Users\pc\Desktop\Mensi Yosra\mensi yosra hjh\la-recolte.jpg"/>
          <p:cNvPicPr>
            <a:picLocks noChangeAspect="1" noChangeArrowheads="1"/>
          </p:cNvPicPr>
          <p:nvPr/>
        </p:nvPicPr>
        <p:blipFill>
          <a:blip r:embed="rId9"/>
          <a:srcRect l="6955"/>
          <a:stretch>
            <a:fillRect/>
          </a:stretch>
        </p:blipFill>
        <p:spPr bwMode="auto">
          <a:xfrm>
            <a:off x="2428860" y="1057267"/>
            <a:ext cx="1911533" cy="1157287"/>
          </a:xfrm>
          <a:prstGeom prst="rect">
            <a:avLst/>
          </a:prstGeom>
          <a:noFill/>
          <a:scene3d>
            <a:camera prst="orthographicFront"/>
            <a:lightRig rig="threePt" dir="t"/>
          </a:scene3d>
          <a:sp3d>
            <a:bevelT w="139700" prst="cross"/>
          </a:sp3d>
        </p:spPr>
      </p:pic>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352</TotalTime>
  <Words>307</Words>
  <Application>Microsoft Office PowerPoint</Application>
  <PresentationFormat>Affichage à l'écran (4:3)</PresentationFormat>
  <Paragraphs>27</Paragraphs>
  <Slides>2</Slides>
  <Notes>0</Notes>
  <HiddenSlides>0</HiddenSlides>
  <MMClips>0</MMClips>
  <ScaleCrop>false</ScaleCrop>
  <HeadingPairs>
    <vt:vector size="4" baseType="variant">
      <vt:variant>
        <vt:lpstr>Thème</vt:lpstr>
      </vt:variant>
      <vt:variant>
        <vt:i4>1</vt:i4>
      </vt:variant>
      <vt:variant>
        <vt:lpstr>Titres des diapositives</vt:lpstr>
      </vt:variant>
      <vt:variant>
        <vt:i4>2</vt:i4>
      </vt:variant>
    </vt:vector>
  </HeadingPairs>
  <TitlesOfParts>
    <vt:vector size="3" baseType="lpstr">
      <vt:lpstr>Thème Office</vt:lpstr>
      <vt:lpstr>Diapositive 1</vt:lpstr>
      <vt:lpstr>Diapositive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pc</dc:creator>
  <cp:lastModifiedBy>pc</cp:lastModifiedBy>
  <cp:revision>61</cp:revision>
  <dcterms:created xsi:type="dcterms:W3CDTF">2016-06-02T14:46:33Z</dcterms:created>
  <dcterms:modified xsi:type="dcterms:W3CDTF">2016-06-28T13:33:38Z</dcterms:modified>
</cp:coreProperties>
</file>